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3305"/>
    <a:srgbClr val="A35E19"/>
    <a:srgbClr val="F4DAA6"/>
    <a:srgbClr val="FAE9C6"/>
    <a:srgbClr val="FCF6CC"/>
    <a:srgbClr val="FBF7BD"/>
    <a:srgbClr val="0F1217"/>
    <a:srgbClr val="0B0D1B"/>
    <a:srgbClr val="412717"/>
    <a:srgbClr val="D2A2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5" autoAdjust="0"/>
    <p:restoredTop sz="93250" autoAdjust="0"/>
  </p:normalViewPr>
  <p:slideViewPr>
    <p:cSldViewPr>
      <p:cViewPr varScale="1">
        <p:scale>
          <a:sx n="69" d="100"/>
          <a:sy n="69" d="100"/>
        </p:scale>
        <p:origin x="1302" y="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90EF-7CAD-4D51-8EC9-AB65D6477F75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FB864-C291-4F42-A324-4303189746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367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90EF-7CAD-4D51-8EC9-AB65D6477F75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FB864-C291-4F42-A324-4303189746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23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90EF-7CAD-4D51-8EC9-AB65D6477F75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FB864-C291-4F42-A324-4303189746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7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90EF-7CAD-4D51-8EC9-AB65D6477F75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FB864-C291-4F42-A324-4303189746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892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90EF-7CAD-4D51-8EC9-AB65D6477F75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FB864-C291-4F42-A324-4303189746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814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90EF-7CAD-4D51-8EC9-AB65D6477F75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FB864-C291-4F42-A324-4303189746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331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90EF-7CAD-4D51-8EC9-AB65D6477F75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FB864-C291-4F42-A324-4303189746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814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90EF-7CAD-4D51-8EC9-AB65D6477F75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FB864-C291-4F42-A324-4303189746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122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90EF-7CAD-4D51-8EC9-AB65D6477F75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FB864-C291-4F42-A324-4303189746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9179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90EF-7CAD-4D51-8EC9-AB65D6477F75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FB864-C291-4F42-A324-4303189746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287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290EF-7CAD-4D51-8EC9-AB65D6477F75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FB864-C291-4F42-A324-4303189746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049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290EF-7CAD-4D51-8EC9-AB65D6477F75}" type="datetimeFigureOut">
              <a:rPr lang="ru-RU" smtClean="0"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FB864-C291-4F42-A324-4303189746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279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5.png"/><Relationship Id="rId7" Type="http://schemas.openxmlformats.org/officeDocument/2006/relationships/image" Target="../media/image1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5.png"/><Relationship Id="rId7" Type="http://schemas.openxmlformats.org/officeDocument/2006/relationships/image" Target="../media/image1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emf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D:\работа\Мои файлы\Любимо\Задачи\4-web\для WEB\02_Логотипы\logo lubinsko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44" y="612483"/>
            <a:ext cx="5431266" cy="3409532"/>
          </a:xfrm>
          <a:prstGeom prst="rect">
            <a:avLst/>
          </a:prstGeom>
          <a:noFill/>
          <a:effectLst>
            <a:glow rad="914400">
              <a:schemeClr val="bg1">
                <a:alpha val="83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192" y="4410166"/>
            <a:ext cx="3488214" cy="1530908"/>
          </a:xfrm>
          <a:prstGeom prst="rect">
            <a:avLst/>
          </a:prstGeom>
          <a:noFill/>
          <a:ln>
            <a:noFill/>
          </a:ln>
          <a:effectLst>
            <a:glow rad="711200">
              <a:schemeClr val="bg1">
                <a:alpha val="18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1733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464" y="0"/>
            <a:ext cx="6867506" cy="187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74363" y="1585530"/>
            <a:ext cx="654072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412717"/>
                </a:solidFill>
              </a:rPr>
              <a:t>ЛЮБИНСКИЙ МОЛОЧНО-КОНСЕРВНЫЙ КОМБИНАТ был </a:t>
            </a:r>
            <a:r>
              <a:rPr lang="ru-RU" sz="1600" b="1" dirty="0">
                <a:solidFill>
                  <a:srgbClr val="412717"/>
                </a:solidFill>
              </a:rPr>
              <a:t>основан в 1939 году, </a:t>
            </a:r>
            <a:r>
              <a:rPr lang="ru-RU" sz="1600" b="1" dirty="0" smtClean="0">
                <a:solidFill>
                  <a:srgbClr val="412717"/>
                </a:solidFill>
              </a:rPr>
              <a:t>в </a:t>
            </a:r>
            <a:r>
              <a:rPr lang="ru-RU" sz="1600" b="1" dirty="0">
                <a:solidFill>
                  <a:srgbClr val="412717"/>
                </a:solidFill>
              </a:rPr>
              <a:t>45 км от г. Омска, как предприятие по переработке молока и производству молочных продуктов. </a:t>
            </a:r>
            <a:endParaRPr lang="ru-RU" sz="1600" b="1" dirty="0" smtClean="0">
              <a:solidFill>
                <a:srgbClr val="412717"/>
              </a:solidFill>
            </a:endParaRPr>
          </a:p>
          <a:p>
            <a:pPr algn="just"/>
            <a:endParaRPr lang="ru-RU" sz="1000" b="1" dirty="0" smtClean="0">
              <a:solidFill>
                <a:srgbClr val="412717"/>
              </a:solidFill>
            </a:endParaRPr>
          </a:p>
          <a:p>
            <a:pPr algn="just"/>
            <a:r>
              <a:rPr lang="ru-RU" sz="1600" b="1" dirty="0" smtClean="0">
                <a:solidFill>
                  <a:srgbClr val="412717"/>
                </a:solidFill>
              </a:rPr>
              <a:t>На </a:t>
            </a:r>
            <a:r>
              <a:rPr lang="ru-RU" sz="1600" b="1" dirty="0">
                <a:solidFill>
                  <a:srgbClr val="412717"/>
                </a:solidFill>
              </a:rPr>
              <a:t>сегодняшний день территория комбината охватывает 100400 кв</a:t>
            </a:r>
            <a:r>
              <a:rPr lang="ru-RU" sz="1600" b="1" dirty="0" smtClean="0">
                <a:solidFill>
                  <a:srgbClr val="412717"/>
                </a:solidFill>
              </a:rPr>
              <a:t>. м.</a:t>
            </a:r>
            <a:r>
              <a:rPr lang="ru-RU" sz="1600" b="1" dirty="0">
                <a:solidFill>
                  <a:srgbClr val="412717"/>
                </a:solidFill>
              </a:rPr>
              <a:t/>
            </a:r>
            <a:br>
              <a:rPr lang="ru-RU" sz="1600" b="1" dirty="0">
                <a:solidFill>
                  <a:srgbClr val="412717"/>
                </a:solidFill>
              </a:rPr>
            </a:b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</a:rPr>
              <a:t>Наличие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</a:rPr>
              <a:t>в собственности ЛМКК полной производственной базы</a:t>
            </a:r>
            <a:r>
              <a:rPr lang="ru-RU" sz="1600" b="1" dirty="0">
                <a:solidFill>
                  <a:srgbClr val="412717"/>
                </a:solidFill>
              </a:rPr>
              <a:t> даёт возможность комбинату осуществлять самостоятельно весь процесс производства молочных продуктов: от закупки сырья до </a:t>
            </a:r>
            <a:r>
              <a:rPr lang="ru-RU" sz="1600" b="1" dirty="0" smtClean="0">
                <a:solidFill>
                  <a:srgbClr val="412717"/>
                </a:solidFill>
              </a:rPr>
              <a:t>выпуска </a:t>
            </a:r>
            <a:r>
              <a:rPr lang="ru-RU" sz="1600" b="1" dirty="0">
                <a:solidFill>
                  <a:srgbClr val="412717"/>
                </a:solidFill>
              </a:rPr>
              <a:t>готовой продукции в потребительской и промышленной </a:t>
            </a:r>
            <a:r>
              <a:rPr lang="ru-RU" sz="1600" b="1" dirty="0" smtClean="0">
                <a:solidFill>
                  <a:srgbClr val="412717"/>
                </a:solidFill>
              </a:rPr>
              <a:t>упаковке.</a:t>
            </a:r>
          </a:p>
          <a:p>
            <a:pPr algn="just"/>
            <a:endParaRPr lang="ru-RU" sz="1000" b="1" dirty="0" smtClean="0">
              <a:solidFill>
                <a:srgbClr val="412717"/>
              </a:solidFill>
            </a:endParaRPr>
          </a:p>
          <a:p>
            <a:pPr algn="just"/>
            <a:r>
              <a:rPr lang="ru-RU" sz="1600" b="1" dirty="0" smtClean="0">
                <a:solidFill>
                  <a:srgbClr val="412717"/>
                </a:solidFill>
              </a:rPr>
              <a:t>Продукция </a:t>
            </a:r>
            <a:r>
              <a:rPr lang="ru-RU" sz="1600" b="1" dirty="0">
                <a:solidFill>
                  <a:srgbClr val="412717"/>
                </a:solidFill>
              </a:rPr>
              <a:t>на комбинате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</a:rPr>
              <a:t>производится из натурального коровьего молока, поставляемого ежедневно с районов Омской области. </a:t>
            </a:r>
            <a:r>
              <a:rPr lang="ru-RU" sz="1600" b="1" dirty="0">
                <a:solidFill>
                  <a:srgbClr val="412717"/>
                </a:solidFill>
              </a:rPr>
              <a:t>На предприятии имеется своя собственная аттестованная </a:t>
            </a:r>
            <a:r>
              <a:rPr lang="ru-RU" sz="1600" b="1" dirty="0" smtClean="0">
                <a:solidFill>
                  <a:srgbClr val="412717"/>
                </a:solidFill>
              </a:rPr>
              <a:t>лаборатория, что позволяет </a:t>
            </a:r>
            <a:r>
              <a:rPr lang="ru-RU" sz="1600" b="1" dirty="0">
                <a:solidFill>
                  <a:srgbClr val="412717"/>
                </a:solidFill>
              </a:rPr>
              <a:t>контролировать качество продукции на всех стадиях производства</a:t>
            </a:r>
            <a:r>
              <a:rPr lang="ru-RU" sz="1600" b="1" dirty="0" smtClean="0">
                <a:solidFill>
                  <a:srgbClr val="412717"/>
                </a:solidFill>
              </a:rPr>
              <a:t>.</a:t>
            </a:r>
          </a:p>
          <a:p>
            <a:pPr algn="just"/>
            <a:endParaRPr lang="ru-RU" sz="1000" b="1" dirty="0" smtClean="0">
              <a:solidFill>
                <a:srgbClr val="412717"/>
              </a:solidFill>
            </a:endParaRPr>
          </a:p>
          <a:p>
            <a:pPr algn="just"/>
            <a:r>
              <a:rPr lang="ru-RU" sz="1600" b="1" dirty="0" smtClean="0">
                <a:solidFill>
                  <a:srgbClr val="412717"/>
                </a:solidFill>
              </a:rPr>
              <a:t>Вся </a:t>
            </a:r>
            <a:r>
              <a:rPr lang="ru-RU" sz="1600" b="1" dirty="0">
                <a:solidFill>
                  <a:srgbClr val="412717"/>
                </a:solidFill>
              </a:rPr>
              <a:t>продукция </a:t>
            </a:r>
            <a:r>
              <a:rPr lang="ru-RU" sz="1600" b="1" dirty="0" smtClean="0">
                <a:solidFill>
                  <a:srgbClr val="412717"/>
                </a:solidFill>
              </a:rPr>
              <a:t>ЛЮБИНСКОГО МОЛОЧНО-КОНСЕРВНОГО КОМБИНАТА 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</a:rPr>
              <a:t>имеет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</a:rPr>
              <a:t>сертификаты соответствия, отвечает всем стандартам качества и пользуется высоким потребительским 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</a:rPr>
              <a:t>спросом. </a:t>
            </a:r>
            <a:r>
              <a:rPr lang="ru-RU" sz="1600" b="1" dirty="0" smtClean="0">
                <a:solidFill>
                  <a:srgbClr val="412717"/>
                </a:solidFill>
              </a:rPr>
              <a:t>Высокое </a:t>
            </a:r>
            <a:r>
              <a:rPr lang="ru-RU" sz="1600" b="1" dirty="0">
                <a:solidFill>
                  <a:srgbClr val="412717"/>
                </a:solidFill>
              </a:rPr>
              <a:t>качество продукции подтверждается многочисленными наградами конкурсов качества продукции. </a:t>
            </a:r>
            <a:endParaRPr lang="ru-RU" sz="1600" b="1" dirty="0">
              <a:solidFill>
                <a:srgbClr val="412717"/>
              </a:solidFill>
              <a:effectLst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210" y="827170"/>
            <a:ext cx="4458767" cy="441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05931" y="2423120"/>
            <a:ext cx="2736305" cy="1826958"/>
          </a:xfrm>
          <a:prstGeom prst="rect">
            <a:avLst/>
          </a:prstGeom>
          <a:noFill/>
          <a:ln w="76200" cap="sq" cmpd="sng">
            <a:solidFill>
              <a:schemeClr val="bg1">
                <a:alpha val="81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13240" y="4324319"/>
            <a:ext cx="2708631" cy="1912992"/>
          </a:xfrm>
          <a:prstGeom prst="rect">
            <a:avLst/>
          </a:prstGeom>
          <a:noFill/>
          <a:ln w="76200" cap="sq" cmpd="sng">
            <a:solidFill>
              <a:schemeClr val="bg1">
                <a:alpha val="81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13240" y="476672"/>
            <a:ext cx="2728996" cy="1866452"/>
          </a:xfrm>
          <a:prstGeom prst="rect">
            <a:avLst/>
          </a:prstGeom>
          <a:noFill/>
          <a:ln w="76200" cap="sq" cmpd="sng">
            <a:solidFill>
              <a:schemeClr val="bg1">
                <a:alpha val="81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736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72480" y="1622991"/>
            <a:ext cx="9217024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Бутербродное сливочное масло жирностью 61,5% </a:t>
            </a:r>
            <a:r>
              <a:rPr lang="ru-RU" sz="1700" b="1" dirty="0" smtClean="0">
                <a:solidFill>
                  <a:srgbClr val="412717"/>
                </a:solidFill>
              </a:rPr>
              <a:t>изготовлено из натуральных высококачественных сливок, в строгом соответствии с </a:t>
            </a:r>
            <a:r>
              <a:rPr lang="ru-RU" sz="17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ГОСТ Р 52253-2004. </a:t>
            </a:r>
            <a:r>
              <a:rPr lang="ru-RU" sz="1700" b="1" dirty="0" smtClean="0">
                <a:solidFill>
                  <a:srgbClr val="412717"/>
                </a:solidFill>
              </a:rPr>
              <a:t>Сливочное масло пониженной жирности предназначено для всех категорий потребителей и придется по вкусу людям, ведущим здоровый образ жизни.  В 2017 году, на конкурсе </a:t>
            </a:r>
            <a:r>
              <a:rPr lang="ru-RU" sz="17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«100 лучших товаров России», </a:t>
            </a:r>
            <a:r>
              <a:rPr lang="ru-RU" sz="1700" b="1" dirty="0" smtClean="0">
                <a:solidFill>
                  <a:srgbClr val="412717"/>
                </a:solidFill>
              </a:rPr>
              <a:t>масло сладко-сливочное «Бутербродное» 61,5% </a:t>
            </a:r>
            <a:r>
              <a:rPr lang="ru-RU" sz="1700" b="1" dirty="0" err="1" smtClean="0">
                <a:solidFill>
                  <a:srgbClr val="412717"/>
                </a:solidFill>
              </a:rPr>
              <a:t>Любинского</a:t>
            </a:r>
            <a:r>
              <a:rPr lang="ru-RU" sz="1700" b="1" dirty="0" smtClean="0">
                <a:solidFill>
                  <a:srgbClr val="412717"/>
                </a:solidFill>
              </a:rPr>
              <a:t> молочно-консервного комбината стало серебряным дипломантом. </a:t>
            </a:r>
            <a:endParaRPr lang="ru-RU" sz="1700" b="1" dirty="0">
              <a:solidFill>
                <a:srgbClr val="412717"/>
              </a:solidFill>
              <a:effectLst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496" y="2722531"/>
            <a:ext cx="5464215" cy="4452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3385" y="2804234"/>
            <a:ext cx="2976039" cy="242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92225" y="4581128"/>
            <a:ext cx="4007490" cy="2078855"/>
          </a:xfrm>
          <a:prstGeom prst="rect">
            <a:avLst/>
          </a:prstGeom>
          <a:noFill/>
          <a:effectLst>
            <a:outerShdw blurRad="228600" dist="152400" dir="4500000" sx="97000" sy="97000" algn="t" rotWithShape="0">
              <a:srgbClr val="0F1217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464" y="0"/>
            <a:ext cx="6867506" cy="187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D:\работа\Мои файлы\Любимо\Задачи\4-web\для WEB\02_Логотипы\logo lubinsko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256" y="116632"/>
            <a:ext cx="2304256" cy="1446520"/>
          </a:xfrm>
          <a:prstGeom prst="rect">
            <a:avLst/>
          </a:prstGeom>
          <a:noFill/>
          <a:effectLst>
            <a:glow rad="317500">
              <a:schemeClr val="bg1">
                <a:alpha val="1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985" y="518033"/>
            <a:ext cx="4672127" cy="966751"/>
          </a:xfrm>
          <a:prstGeom prst="rect">
            <a:avLst/>
          </a:prstGeom>
          <a:noFill/>
          <a:ln>
            <a:noFill/>
          </a:ln>
          <a:effectLst>
            <a:glow rad="63500">
              <a:schemeClr val="bg1">
                <a:alpha val="5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6443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464" y="0"/>
            <a:ext cx="6867506" cy="187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44488" y="1628800"/>
            <a:ext cx="9142149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b="1" dirty="0" smtClean="0">
                <a:solidFill>
                  <a:schemeClr val="accent6">
                    <a:lumMod val="75000"/>
                  </a:schemeClr>
                </a:solidFill>
              </a:rPr>
              <a:t>Крестьянское сливочное масло 72,5% жирности </a:t>
            </a:r>
            <a:r>
              <a:rPr lang="ru-RU" sz="1700" b="1" dirty="0" smtClean="0">
                <a:solidFill>
                  <a:srgbClr val="412717"/>
                </a:solidFill>
              </a:rPr>
              <a:t>— это высококачественный, натуральный продукт, изготовленный из отборных сливок, в строгом соответствии с </a:t>
            </a:r>
            <a:r>
              <a:rPr lang="ru-RU" sz="1700" b="1" dirty="0" smtClean="0">
                <a:solidFill>
                  <a:schemeClr val="accent6">
                    <a:lumMod val="75000"/>
                  </a:schemeClr>
                </a:solidFill>
              </a:rPr>
              <a:t>ГОСТ 32261-2013. Сливочное масло крестьянское 72,5% жирности  является одним из наиболее востребованных на столах потребителей. </a:t>
            </a:r>
            <a:r>
              <a:rPr lang="ru-RU" sz="1700" b="1" dirty="0" smtClean="0">
                <a:solidFill>
                  <a:srgbClr val="412717"/>
                </a:solidFill>
              </a:rPr>
              <a:t>Оно используется для приготовления бутербродов, каш, смазывания блинов, кремов для кондитерских изделий. </a:t>
            </a:r>
            <a:endParaRPr lang="ru-RU" sz="1700" b="1" dirty="0">
              <a:solidFill>
                <a:srgbClr val="412717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2480" y="2641288"/>
            <a:ext cx="5464215" cy="4452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23677" y="2707418"/>
            <a:ext cx="2976037" cy="2424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97159" y="4130150"/>
            <a:ext cx="3865799" cy="2539210"/>
          </a:xfrm>
          <a:prstGeom prst="rect">
            <a:avLst/>
          </a:prstGeom>
          <a:noFill/>
          <a:effectLst>
            <a:outerShdw blurRad="228600" dist="152400" dir="4500000" sx="97000" sy="97000" algn="t" rotWithShape="0">
              <a:srgbClr val="6B3305">
                <a:alpha val="7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D:\работа\Мои файлы\Любимо\Задачи\4-web\для WEB\02_Логотипы\logo lubinsko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248" y="116632"/>
            <a:ext cx="2304256" cy="1446520"/>
          </a:xfrm>
          <a:prstGeom prst="rect">
            <a:avLst/>
          </a:prstGeom>
          <a:noFill/>
          <a:effectLst>
            <a:glow rad="317500">
              <a:schemeClr val="bg1">
                <a:alpha val="1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290" y="548680"/>
            <a:ext cx="4696830" cy="1008112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>
                <a:alpha val="6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943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464" y="0"/>
            <a:ext cx="6867506" cy="187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72480" y="1674674"/>
            <a:ext cx="907300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A35E19"/>
                </a:solidFill>
              </a:rPr>
              <a:t>Традиционное масло сладко</a:t>
            </a:r>
            <a:r>
              <a:rPr lang="en-US" b="1" dirty="0" smtClean="0">
                <a:solidFill>
                  <a:srgbClr val="A35E19"/>
                </a:solidFill>
              </a:rPr>
              <a:t>-</a:t>
            </a:r>
            <a:r>
              <a:rPr lang="ru-RU" b="1" dirty="0" smtClean="0">
                <a:solidFill>
                  <a:srgbClr val="A35E19"/>
                </a:solidFill>
              </a:rPr>
              <a:t>сливочное  82,5% жирности </a:t>
            </a:r>
            <a:r>
              <a:rPr lang="ru-RU" b="1" dirty="0" smtClean="0">
                <a:solidFill>
                  <a:srgbClr val="412717"/>
                </a:solidFill>
              </a:rPr>
              <a:t>производится из натуральных высококачественных сливок с использованием современных технологий                                  </a:t>
            </a:r>
            <a:r>
              <a:rPr lang="en-US" b="1" dirty="0" smtClean="0">
                <a:solidFill>
                  <a:srgbClr val="412717"/>
                </a:solidFill>
              </a:rPr>
              <a:t> </a:t>
            </a:r>
            <a:r>
              <a:rPr lang="ru-RU" b="1" dirty="0" smtClean="0">
                <a:solidFill>
                  <a:srgbClr val="412717"/>
                </a:solidFill>
              </a:rPr>
              <a:t>и традиционных рецептур.  Сладко</a:t>
            </a:r>
            <a:r>
              <a:rPr lang="en-US" b="1" dirty="0" smtClean="0">
                <a:solidFill>
                  <a:srgbClr val="412717"/>
                </a:solidFill>
              </a:rPr>
              <a:t>-</a:t>
            </a:r>
            <a:r>
              <a:rPr lang="ru-RU" b="1" dirty="0" smtClean="0">
                <a:solidFill>
                  <a:srgbClr val="412717"/>
                </a:solidFill>
              </a:rPr>
              <a:t>сливочное масло 82,5% — это </a:t>
            </a:r>
            <a:r>
              <a:rPr lang="ru-RU" b="1" dirty="0" smtClean="0">
                <a:solidFill>
                  <a:srgbClr val="A35E19"/>
                </a:solidFill>
              </a:rPr>
              <a:t>натуральный источник витаминов, минералов и микроэлементов, </a:t>
            </a:r>
            <a:r>
              <a:rPr lang="ru-RU" b="1" dirty="0" smtClean="0">
                <a:solidFill>
                  <a:srgbClr val="412717"/>
                </a:solidFill>
              </a:rPr>
              <a:t>необходимых для работы мозга, увлажнения и питания кожи, укрепления сосудов, профилактики артрита и повышения иммунитета.</a:t>
            </a:r>
            <a:endParaRPr lang="ru-RU" b="1" dirty="0">
              <a:solidFill>
                <a:srgbClr val="412717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2480" y="2712340"/>
            <a:ext cx="5464214" cy="446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3386" y="2873905"/>
            <a:ext cx="2976037" cy="2424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77958" y="4197994"/>
            <a:ext cx="4007490" cy="2471366"/>
          </a:xfrm>
          <a:prstGeom prst="rect">
            <a:avLst/>
          </a:prstGeom>
          <a:noFill/>
          <a:effectLst>
            <a:outerShdw blurRad="228600" dist="152400" dir="4500000" sx="97000" sy="97000" algn="t" rotWithShape="0">
              <a:srgbClr val="6B3305">
                <a:alpha val="7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D:\работа\Мои файлы\Любимо\Задачи\4-web\для WEB\02_Логотипы\logo lubinsko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256" y="116632"/>
            <a:ext cx="2304256" cy="1446520"/>
          </a:xfrm>
          <a:prstGeom prst="rect">
            <a:avLst/>
          </a:prstGeom>
          <a:noFill/>
          <a:effectLst>
            <a:glow rad="317500">
              <a:schemeClr val="bg1">
                <a:alpha val="1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521" y="548680"/>
            <a:ext cx="4239567" cy="958974"/>
          </a:xfrm>
          <a:prstGeom prst="rect">
            <a:avLst/>
          </a:prstGeom>
          <a:noFill/>
          <a:ln>
            <a:noFill/>
          </a:ln>
          <a:effectLst>
            <a:glow rad="165100">
              <a:schemeClr val="bg1"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4384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3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464" y="0"/>
            <a:ext cx="6867506" cy="187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D:\работа\Мои файлы\Любимо\Задачи\4-web\для WEB\02_Логотипы\logo lubinsko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412" y="189592"/>
            <a:ext cx="2304256" cy="1446520"/>
          </a:xfrm>
          <a:prstGeom prst="rect">
            <a:avLst/>
          </a:prstGeom>
          <a:noFill/>
          <a:effectLst>
            <a:glow rad="317500">
              <a:schemeClr val="bg1">
                <a:alpha val="1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87210"/>
              </p:ext>
            </p:extLst>
          </p:nvPr>
        </p:nvGraphicFramePr>
        <p:xfrm>
          <a:off x="416496" y="2204864"/>
          <a:ext cx="9145016" cy="3744416"/>
        </p:xfrm>
        <a:graphic>
          <a:graphicData uri="http://schemas.openxmlformats.org/drawingml/2006/table">
            <a:tbl>
              <a:tblPr firstRow="1" bandRow="1">
                <a:solidFill>
                  <a:srgbClr val="FBF7BD"/>
                </a:solidFill>
                <a:tableStyleId>{3B4B98B0-60AC-42C2-AFA5-B58CD77FA1E5}</a:tableStyleId>
              </a:tblPr>
              <a:tblGrid>
                <a:gridCol w="1713850"/>
                <a:gridCol w="590406"/>
                <a:gridCol w="1224136"/>
                <a:gridCol w="936104"/>
                <a:gridCol w="1080120"/>
                <a:gridCol w="1296144"/>
                <a:gridCol w="2304256"/>
              </a:tblGrid>
              <a:tr h="720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6B3305"/>
                          </a:solidFill>
                          <a:effectLst/>
                          <a:latin typeface="Calibri"/>
                        </a:rPr>
                        <a:t>ПРОДУКТ</a:t>
                      </a:r>
                      <a:endParaRPr lang="ru-RU" sz="1200" b="1" i="0" u="none" strike="noStrike" dirty="0">
                        <a:solidFill>
                          <a:srgbClr val="6B3305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DA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6B3305"/>
                          </a:solidFill>
                          <a:effectLst/>
                          <a:latin typeface="Calibri"/>
                        </a:rPr>
                        <a:t>ВЕС 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6B3305"/>
                          </a:solidFill>
                          <a:effectLst/>
                          <a:latin typeface="Calibri"/>
                        </a:rPr>
                        <a:t>НЕТТО</a:t>
                      </a:r>
                      <a:endParaRPr lang="ru-RU" sz="1200" b="1" i="0" u="none" strike="noStrike" dirty="0">
                        <a:solidFill>
                          <a:srgbClr val="6B3305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DA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6B3305"/>
                          </a:solidFill>
                          <a:effectLst/>
                          <a:latin typeface="Calibri"/>
                        </a:rPr>
                        <a:t>ШТРИХ-КОД</a:t>
                      </a:r>
                      <a:endParaRPr lang="ru-RU" sz="1200" b="1" i="0" u="none" strike="noStrike" dirty="0">
                        <a:solidFill>
                          <a:srgbClr val="6B3305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DA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6B3305"/>
                          </a:solidFill>
                          <a:effectLst/>
                          <a:latin typeface="Calibri"/>
                        </a:rPr>
                        <a:t>КОЛ-ВО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6B3305"/>
                          </a:solidFill>
                          <a:effectLst/>
                          <a:latin typeface="Calibri"/>
                        </a:rPr>
                        <a:t>ШТУК 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6B3305"/>
                          </a:solidFill>
                          <a:effectLst/>
                          <a:latin typeface="Calibri"/>
                        </a:rPr>
                        <a:t>В УПАКОВКЕ</a:t>
                      </a:r>
                      <a:endParaRPr lang="ru-RU" sz="1200" b="1" i="0" u="none" strike="noStrike" dirty="0">
                        <a:solidFill>
                          <a:srgbClr val="6B3305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DA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6B3305"/>
                          </a:solidFill>
                          <a:effectLst/>
                          <a:latin typeface="+mn-lt"/>
                        </a:rPr>
                        <a:t>РАЗМЕР 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6B3305"/>
                          </a:solidFill>
                          <a:effectLst/>
                          <a:latin typeface="+mn-lt"/>
                        </a:rPr>
                        <a:t>КОРОБА (ММ)</a:t>
                      </a:r>
                      <a:endParaRPr lang="ru-RU" sz="1200" b="1" i="0" u="none" strike="noStrike" dirty="0">
                        <a:solidFill>
                          <a:srgbClr val="6B3305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DA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 smtClean="0">
                          <a:solidFill>
                            <a:srgbClr val="6B3305"/>
                          </a:solidFill>
                          <a:effectLst/>
                          <a:latin typeface="+mn-lt"/>
                        </a:rPr>
                        <a:t>ШТРИХ-КОД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6B3305"/>
                          </a:solidFill>
                          <a:effectLst/>
                          <a:latin typeface="+mn-lt"/>
                        </a:rPr>
                        <a:t> КОРОБА</a:t>
                      </a:r>
                      <a:endParaRPr lang="ru-RU" sz="1200" b="1" i="0" u="none" strike="noStrike" dirty="0">
                        <a:solidFill>
                          <a:srgbClr val="6B3305"/>
                        </a:solidFill>
                        <a:effectLst/>
                        <a:latin typeface="Calibri"/>
                      </a:endParaRPr>
                    </a:p>
                  </a:txBody>
                  <a:tcPr marL="3572" marR="3572" marT="3572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DA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 smtClean="0">
                          <a:solidFill>
                            <a:srgbClr val="6B3305"/>
                          </a:solidFill>
                          <a:effectLst/>
                          <a:latin typeface="+mn-lt"/>
                        </a:rPr>
                        <a:t>УСЛОВИЯ</a:t>
                      </a:r>
                      <a:r>
                        <a:rPr lang="ru-RU" sz="1200" b="1" i="0" u="none" strike="noStrike" baseline="0" dirty="0" smtClean="0">
                          <a:solidFill>
                            <a:srgbClr val="6B3305"/>
                          </a:solidFill>
                          <a:effectLst/>
                          <a:latin typeface="+mn-lt"/>
                        </a:rPr>
                        <a:t> ХРАНЕНИЯ 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baseline="0" dirty="0" smtClean="0">
                          <a:solidFill>
                            <a:srgbClr val="6B3305"/>
                          </a:solidFill>
                          <a:effectLst/>
                          <a:latin typeface="+mn-lt"/>
                        </a:rPr>
                        <a:t>И </a:t>
                      </a:r>
                      <a:r>
                        <a:rPr lang="ru-RU" sz="1200" b="1" i="0" u="none" strike="noStrike" dirty="0" smtClean="0">
                          <a:solidFill>
                            <a:srgbClr val="6B3305"/>
                          </a:solidFill>
                          <a:effectLst/>
                          <a:latin typeface="+mn-lt"/>
                        </a:rPr>
                        <a:t>СРОК ГОДНОСТИ</a:t>
                      </a:r>
                    </a:p>
                  </a:txBody>
                  <a:tcPr marL="3572" marR="3572" marT="3572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DAA6"/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solidFill>
                            <a:srgbClr val="A35E19"/>
                          </a:solidFill>
                        </a:rPr>
                        <a:t>Масло бутербродное сладко-сливочное несоленое</a:t>
                      </a:r>
                      <a:r>
                        <a:rPr lang="ru-RU" sz="1200" b="1" baseline="0" dirty="0" smtClean="0">
                          <a:solidFill>
                            <a:srgbClr val="A35E19"/>
                          </a:solidFill>
                        </a:rPr>
                        <a:t> 61,5%</a:t>
                      </a:r>
                      <a:endParaRPr lang="ru-RU" sz="1200" b="1" dirty="0">
                        <a:solidFill>
                          <a:srgbClr val="A35E19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9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6B3305"/>
                          </a:solidFill>
                        </a:rPr>
                        <a:t>180 г</a:t>
                      </a:r>
                      <a:endParaRPr lang="ru-RU" sz="1200" b="1" dirty="0">
                        <a:solidFill>
                          <a:srgbClr val="6B3305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9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6B3305"/>
                          </a:solidFill>
                        </a:rPr>
                        <a:t>4660013203759</a:t>
                      </a:r>
                      <a:endParaRPr lang="ru-RU" sz="1200" b="1" dirty="0">
                        <a:solidFill>
                          <a:srgbClr val="6B3305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9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6B3305"/>
                          </a:solidFill>
                        </a:rPr>
                        <a:t>20</a:t>
                      </a:r>
                      <a:endParaRPr lang="ru-RU" sz="1200" b="1" dirty="0">
                        <a:solidFill>
                          <a:srgbClr val="6B3305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9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6B3305"/>
                          </a:solidFill>
                        </a:rPr>
                        <a:t>380х205х75</a:t>
                      </a:r>
                      <a:endParaRPr lang="ru-RU" sz="1200" b="1" dirty="0">
                        <a:solidFill>
                          <a:srgbClr val="6B3305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9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6B3305"/>
                          </a:solidFill>
                        </a:rPr>
                        <a:t>14660013203756</a:t>
                      </a:r>
                      <a:endParaRPr lang="ru-RU" sz="1200" b="1" dirty="0">
                        <a:solidFill>
                          <a:srgbClr val="6B3305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9C6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dirty="0" smtClean="0">
                          <a:solidFill>
                            <a:srgbClr val="6B3305"/>
                          </a:solidFill>
                        </a:rPr>
                        <a:t>При относительной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dirty="0" smtClean="0">
                          <a:solidFill>
                            <a:srgbClr val="6B3305"/>
                          </a:solidFill>
                        </a:rPr>
                        <a:t>влажности воздуха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dirty="0" smtClean="0">
                          <a:solidFill>
                            <a:srgbClr val="6B3305"/>
                          </a:solidFill>
                        </a:rPr>
                        <a:t>не более 90%: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b="1" dirty="0" smtClean="0">
                          <a:solidFill>
                            <a:srgbClr val="6B3305"/>
                          </a:solidFill>
                        </a:rPr>
                        <a:t>t </a:t>
                      </a:r>
                      <a:r>
                        <a:rPr lang="ru-RU" sz="1200" b="1" dirty="0" smtClean="0">
                          <a:solidFill>
                            <a:srgbClr val="6B3305"/>
                          </a:solidFill>
                        </a:rPr>
                        <a:t>минус (3±2) °С – 35 суток;</a:t>
                      </a:r>
                      <a:endParaRPr lang="en-US" sz="1200" b="1" dirty="0" smtClean="0">
                        <a:solidFill>
                          <a:srgbClr val="6B3305"/>
                        </a:solidFill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b="1" dirty="0" smtClean="0">
                          <a:solidFill>
                            <a:srgbClr val="6B3305"/>
                          </a:solidFill>
                        </a:rPr>
                        <a:t>t </a:t>
                      </a:r>
                      <a:r>
                        <a:rPr lang="ru-RU" sz="1200" b="1" dirty="0" smtClean="0">
                          <a:solidFill>
                            <a:srgbClr val="6B3305"/>
                          </a:solidFill>
                        </a:rPr>
                        <a:t> минус(6±3) °С – 60 суток; </a:t>
                      </a:r>
                      <a:endParaRPr lang="en-US" sz="1200" b="1" dirty="0" smtClean="0">
                        <a:solidFill>
                          <a:srgbClr val="6B3305"/>
                        </a:solidFill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b="1" dirty="0" smtClean="0">
                          <a:solidFill>
                            <a:srgbClr val="6B3305"/>
                          </a:solidFill>
                        </a:rPr>
                        <a:t>t</a:t>
                      </a:r>
                      <a:r>
                        <a:rPr lang="ru-RU" sz="1200" b="1" dirty="0" smtClean="0">
                          <a:solidFill>
                            <a:srgbClr val="6B3305"/>
                          </a:solidFill>
                        </a:rPr>
                        <a:t> минус(16±2)°С – 120 суток. </a:t>
                      </a:r>
                      <a:endParaRPr lang="ru-RU" sz="1200" b="1" dirty="0">
                        <a:solidFill>
                          <a:srgbClr val="6B3305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9C6"/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A35E19"/>
                          </a:solidFill>
                        </a:rPr>
                        <a:t>Масло крестьянское сладко-сливочное несоленое</a:t>
                      </a:r>
                      <a:r>
                        <a:rPr lang="ru-RU" sz="1200" b="1" baseline="0" dirty="0" smtClean="0">
                          <a:solidFill>
                            <a:srgbClr val="A35E19"/>
                          </a:solidFill>
                        </a:rPr>
                        <a:t> 72,5%</a:t>
                      </a:r>
                      <a:endParaRPr lang="ru-RU" sz="1200" b="1" dirty="0" smtClean="0">
                        <a:solidFill>
                          <a:srgbClr val="A35E19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9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6B3305"/>
                          </a:solidFill>
                        </a:rPr>
                        <a:t>180 г</a:t>
                      </a:r>
                    </a:p>
                    <a:p>
                      <a:pPr algn="ctr"/>
                      <a:endParaRPr lang="ru-RU" sz="1200" b="1" dirty="0">
                        <a:solidFill>
                          <a:srgbClr val="6B3305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9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6B3305"/>
                          </a:solidFill>
                        </a:rPr>
                        <a:t>4660013203742</a:t>
                      </a:r>
                      <a:endParaRPr lang="ru-RU" sz="1200" b="1" dirty="0">
                        <a:solidFill>
                          <a:srgbClr val="6B3305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9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6B3305"/>
                          </a:solidFill>
                        </a:rPr>
                        <a:t>20</a:t>
                      </a:r>
                      <a:endParaRPr lang="ru-RU" sz="1200" b="1" dirty="0">
                        <a:solidFill>
                          <a:srgbClr val="6B3305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9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6B3305"/>
                          </a:solidFill>
                        </a:rPr>
                        <a:t>380х205х75</a:t>
                      </a:r>
                      <a:endParaRPr lang="ru-RU" sz="1200" b="1" dirty="0">
                        <a:solidFill>
                          <a:srgbClr val="6B3305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9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6B3305"/>
                          </a:solidFill>
                        </a:rPr>
                        <a:t>14660013203749</a:t>
                      </a:r>
                      <a:endParaRPr lang="ru-RU" sz="1200" b="1" dirty="0">
                        <a:solidFill>
                          <a:srgbClr val="6B3305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9C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6B3305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9C6"/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A35E19"/>
                          </a:solidFill>
                        </a:rPr>
                        <a:t>Масло традиционное сладко-сливочное несоленое</a:t>
                      </a:r>
                      <a:r>
                        <a:rPr lang="ru-RU" sz="1200" b="1" baseline="0" dirty="0" smtClean="0">
                          <a:solidFill>
                            <a:srgbClr val="A35E19"/>
                          </a:solidFill>
                        </a:rPr>
                        <a:t> 82,5%</a:t>
                      </a:r>
                      <a:endParaRPr lang="ru-RU" sz="1200" b="1" dirty="0" smtClean="0">
                        <a:solidFill>
                          <a:srgbClr val="A35E19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9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6B3305"/>
                          </a:solidFill>
                        </a:rPr>
                        <a:t>180 г</a:t>
                      </a:r>
                    </a:p>
                    <a:p>
                      <a:pPr algn="ctr"/>
                      <a:endParaRPr lang="ru-RU" sz="1200" b="1" dirty="0">
                        <a:solidFill>
                          <a:srgbClr val="6B3305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9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6B3305"/>
                          </a:solidFill>
                        </a:rPr>
                        <a:t>4660013203766</a:t>
                      </a:r>
                      <a:endParaRPr lang="ru-RU" sz="1200" b="1" dirty="0">
                        <a:solidFill>
                          <a:srgbClr val="6B3305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9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6B3305"/>
                          </a:solidFill>
                        </a:rPr>
                        <a:t>20</a:t>
                      </a:r>
                      <a:endParaRPr lang="ru-RU" sz="1200" b="1" dirty="0">
                        <a:solidFill>
                          <a:srgbClr val="6B3305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9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6B3305"/>
                          </a:solidFill>
                        </a:rPr>
                        <a:t>380х205х75</a:t>
                      </a:r>
                      <a:endParaRPr lang="ru-RU" sz="1200" b="1" dirty="0">
                        <a:solidFill>
                          <a:srgbClr val="6B3305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9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6B3305"/>
                          </a:solidFill>
                        </a:rPr>
                        <a:t>14660013203763</a:t>
                      </a:r>
                      <a:endParaRPr lang="ru-RU" sz="1200" b="1" dirty="0">
                        <a:solidFill>
                          <a:srgbClr val="6B3305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9C6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rgbClr val="6B3305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9C6"/>
                    </a:solidFill>
                  </a:tcPr>
                </a:tc>
              </a:tr>
            </a:tbl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672" y="692696"/>
            <a:ext cx="3127630" cy="664033"/>
          </a:xfrm>
          <a:prstGeom prst="rect">
            <a:avLst/>
          </a:prstGeom>
          <a:noFill/>
          <a:ln>
            <a:noFill/>
          </a:ln>
          <a:effectLst>
            <a:glow rad="241300">
              <a:schemeClr val="bg1"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5461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D:\работа\Мои файлы\Любимо\Задачи\4-web\для WEB\02_Логотипы\logo lubinsko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168" y="210431"/>
            <a:ext cx="3177062" cy="1994433"/>
          </a:xfrm>
          <a:prstGeom prst="rect">
            <a:avLst/>
          </a:prstGeom>
          <a:noFill/>
          <a:effectLst>
            <a:glow rad="317500">
              <a:schemeClr val="bg1">
                <a:alpha val="1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82461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320</TotalTime>
  <Words>309</Words>
  <Application>Microsoft Office PowerPoint</Application>
  <PresentationFormat>Лист A4 (210x297 мм)</PresentationFormat>
  <Paragraphs>47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Big Boss</cp:lastModifiedBy>
  <cp:revision>56</cp:revision>
  <dcterms:created xsi:type="dcterms:W3CDTF">2018-04-01T08:43:08Z</dcterms:created>
  <dcterms:modified xsi:type="dcterms:W3CDTF">2018-04-02T05:45:51Z</dcterms:modified>
</cp:coreProperties>
</file>